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56" r:id="rId3"/>
    <p:sldId id="321" r:id="rId4"/>
    <p:sldId id="359" r:id="rId5"/>
  </p:sldIdLst>
  <p:sldSz cx="9906000" cy="6858000" type="A4"/>
  <p:notesSz cx="6797675" cy="9928225"/>
  <p:custDataLst>
    <p:tags r:id="rId8"/>
  </p:custDataLst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9" autoAdjust="0"/>
  </p:normalViewPr>
  <p:slideViewPr>
    <p:cSldViewPr>
      <p:cViewPr varScale="1">
        <p:scale>
          <a:sx n="62" d="100"/>
          <a:sy n="62" d="100"/>
        </p:scale>
        <p:origin x="1252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>
            <a:lvl1pPr defTabSz="911718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>
            <a:lvl1pPr algn="r" defTabSz="911718">
              <a:defRPr kumimoji="0"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43A2F140-F2C6-4768-81D2-AE60F63CAAF5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8" tIns="45624" rIns="91248" bIns="45624" numCol="1" anchor="b" anchorCtr="0" compatLnSpc="1">
            <a:prstTxWarp prst="textNoShape">
              <a:avLst/>
            </a:prstTxWarp>
          </a:bodyPr>
          <a:lstStyle>
            <a:lvl1pPr defTabSz="911718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248" tIns="45624" rIns="91248" bIns="45624" numCol="1" anchor="b" anchorCtr="0" compatLnSpc="1">
            <a:prstTxWarp prst="textNoShape">
              <a:avLst/>
            </a:prstTxWarp>
          </a:bodyPr>
          <a:lstStyle>
            <a:lvl1pPr algn="r" defTabSz="911718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FE89AE31-3324-4CB0-9D3F-7F39D7C4A49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5559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>
            <a:lvl1pPr defTabSz="911718" eaLnBrk="0" hangingPunct="0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>
            <a:lvl1pPr algn="r" defTabSz="911718" eaLnBrk="0" hangingPunct="0">
              <a:defRPr sz="1200" smtClean="0"/>
            </a:lvl1pPr>
          </a:lstStyle>
          <a:p>
            <a:pPr>
              <a:defRPr/>
            </a:pPr>
            <a:fld id="{05BEA201-8F56-4895-BF19-0D89005FB547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7187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8" tIns="45624" rIns="91248" bIns="45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8" tIns="45624" rIns="91248" bIns="45624" numCol="1" anchor="b" anchorCtr="0" compatLnSpc="1">
            <a:prstTxWarp prst="textNoShape">
              <a:avLst/>
            </a:prstTxWarp>
          </a:bodyPr>
          <a:lstStyle>
            <a:lvl1pPr defTabSz="911718" eaLnBrk="0" hangingPunct="0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8" tIns="45624" rIns="91248" bIns="45624" numCol="1" anchor="b" anchorCtr="0" compatLnSpc="1">
            <a:prstTxWarp prst="textNoShape">
              <a:avLst/>
            </a:prstTxWarp>
          </a:bodyPr>
          <a:lstStyle>
            <a:lvl1pPr algn="r" defTabSz="911718" eaLnBrk="0" hangingPunct="0">
              <a:defRPr sz="1200"/>
            </a:lvl1pPr>
          </a:lstStyle>
          <a:p>
            <a:pPr>
              <a:defRPr/>
            </a:pPr>
            <a:fld id="{2C269F7B-292A-40A4-94C9-1813B39271E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5072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7" descr="PPT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01A93-11A2-45A0-8E02-38B2D953A307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87686-3C6D-4B14-9C51-00C0D55C1E8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905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C7F35-4F37-4606-AE57-B71ADF7313E7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C0F92-C686-42F3-B9AB-9C1D21CA176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155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5506-327A-451F-9A52-DBA9845A162A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B6808-B68C-4E98-BC12-2779F4B52D8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38746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5AB60-3091-4C87-B310-05331B66B4DF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D28A6-A774-414D-B56C-6CAE94C595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440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92AB9-3F5F-4FBB-9D05-1FBCFFCFF738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CA820-9EB3-4CC7-94E4-3E572251DDA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0254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F4F4F-11DF-4E59-9576-407B743A101F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4799D-28A9-487A-B460-C5EE5FE4857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14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DE737-AAD8-4774-8A21-772B84FCB8B3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8AADB-2F9B-4BC9-ADDA-BD05A6DE037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3079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63275-BAAA-4031-B460-FF8DD411BC6D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27B38-22D1-4078-8026-980B0860374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3598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785-54A3-4F03-9107-F07DC93BEC1A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58E8B-905D-41FD-8C60-1FDAF7F065E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9601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622D-C3F7-42F8-A3D7-565190A4F7EF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26F8F-7FF5-49BB-9D0D-39D65D996F8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924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19C76-34ED-4545-AABB-6593B5DC0EBC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6310E-476E-4EF9-B5C5-0818A31561C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376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9DE71-88F9-4959-A658-247F47B4E68C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5C67E-B5DD-4B6A-8D0C-801DB37A61D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202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 bwMode="auto">
          <a:xfrm>
            <a:off x="495300" y="6356350"/>
            <a:ext cx="2311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defTabSz="957263">
              <a:defRPr kumimoji="0" sz="13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6CD34A0-0741-4F7A-91D6-138664A858BE}" type="datetime1">
              <a:rPr lang="zh-TW" altLang="en-US"/>
              <a:pPr>
                <a:defRPr/>
              </a:pPr>
              <a:t>2025/10/29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 bwMode="auto">
          <a:xfrm>
            <a:off x="3384550" y="6356350"/>
            <a:ext cx="31369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algn="ctr" defTabSz="957263">
              <a:defRPr kumimoji="0" sz="13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 bwMode="auto">
          <a:xfrm>
            <a:off x="7099300" y="6356350"/>
            <a:ext cx="2311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algn="r" defTabSz="957263">
              <a:defRPr kumimoji="0" sz="13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C06BAC4-57F1-4D69-98E6-AA4667E57D7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圖片 6" descr="PPT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</p:sldLayoutIdLst>
  <p:hf hdr="0" ftr="0" dt="0"/>
  <p:txStyles>
    <p:titleStyle>
      <a:lvl1pPr algn="ctr" defTabSz="957263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defTabSz="957263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58775" indent="-35877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9713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400" indent="-239713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9572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3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fld id="{EF872928-2570-4E21-8FC8-6144DA894F56}" type="slidenum">
              <a:rPr lang="zh-TW" altLang="en-US" sz="1300" smtClean="0">
                <a:solidFill>
                  <a:srgbClr val="898989"/>
                </a:solidFill>
              </a:rPr>
              <a:pPr/>
              <a:t>1</a:t>
            </a:fld>
            <a:endParaRPr lang="en-US" altLang="zh-TW" sz="1300">
              <a:solidFill>
                <a:srgbClr val="898989"/>
              </a:solidFill>
            </a:endParaRPr>
          </a:p>
        </p:txBody>
      </p:sp>
      <p:sp>
        <p:nvSpPr>
          <p:cNvPr id="3075" name="標題 1"/>
          <p:cNvSpPr>
            <a:spLocks noGrp="1"/>
          </p:cNvSpPr>
          <p:nvPr>
            <p:ph type="ctrTitle"/>
          </p:nvPr>
        </p:nvSpPr>
        <p:spPr>
          <a:xfrm>
            <a:off x="776288" y="333375"/>
            <a:ext cx="8420100" cy="1470025"/>
          </a:xfrm>
        </p:spPr>
        <p:txBody>
          <a:bodyPr/>
          <a:lstStyle/>
          <a:p>
            <a:pPr eaLnBrk="1" hangingPunct="1"/>
            <a:r>
              <a:rPr lang="en-US" altLang="zh-TW" sz="44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115</a:t>
            </a:r>
            <a:r>
              <a:rPr lang="zh-TW" altLang="en-US" sz="44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學年度二技統一入學測驗簡介</a:t>
            </a:r>
            <a:endParaRPr lang="zh-TW" altLang="en-US" sz="4400" dirty="0"/>
          </a:p>
        </p:txBody>
      </p:sp>
      <p:graphicFrame>
        <p:nvGraphicFramePr>
          <p:cNvPr id="3104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925306"/>
              </p:ext>
            </p:extLst>
          </p:nvPr>
        </p:nvGraphicFramePr>
        <p:xfrm>
          <a:off x="1281113" y="1916113"/>
          <a:ext cx="7488237" cy="1498600"/>
        </p:xfrm>
        <a:graphic>
          <a:graphicData uri="http://schemas.openxmlformats.org/drawingml/2006/table">
            <a:tbl>
              <a:tblPr/>
              <a:tblGrid>
                <a:gridCol w="2297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7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2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0566"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新細明體" pitchFamily="18" charset="-120"/>
                        </a:rPr>
                        <a:t>主辦單位</a:t>
                      </a:r>
                    </a:p>
                  </a:txBody>
                  <a:tcPr marL="89993" marR="89993" marT="46813" marB="468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新細明體" pitchFamily="18" charset="-120"/>
                        </a:rPr>
                        <a:t>聯絡電話</a:t>
                      </a:r>
                    </a:p>
                  </a:txBody>
                  <a:tcPr marL="89993" marR="89993" marT="46813" marB="468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新細明體" pitchFamily="18" charset="-120"/>
                        </a:rPr>
                        <a:t>網  址</a:t>
                      </a:r>
                    </a:p>
                  </a:txBody>
                  <a:tcPr marL="89993" marR="89993" marT="46813" marB="468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034"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Arial Unicode MS" pitchFamily="34" charset="-120"/>
                          <a:cs typeface="Arial Unicode MS" pitchFamily="34" charset="-120"/>
                        </a:rPr>
                        <a:t>技專校院入學測驗中心</a:t>
                      </a:r>
                    </a:p>
                  </a:txBody>
                  <a:tcPr marL="89993" marR="89993" marT="46813" marB="468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(05)537-9000</a:t>
                      </a:r>
                    </a:p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#300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、</a:t>
                      </a: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600</a:t>
                      </a: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新細明體" pitchFamily="18" charset="-120"/>
                      </a:endParaRPr>
                    </a:p>
                  </a:txBody>
                  <a:tcPr marL="89993" marR="89993" marT="46813" marB="468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57263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479425" defTabSz="957263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957263" defTabSz="957263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436688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1916113" defTabSz="957263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3733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8305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2877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744913" defTabSz="957263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57263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https://www.tcte.edu.tw</a:t>
                      </a: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L="89993" marR="89993" marT="46813" marB="468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90" name="矩形 1"/>
          <p:cNvSpPr>
            <a:spLocks noChangeArrowheads="1"/>
          </p:cNvSpPr>
          <p:nvPr/>
        </p:nvSpPr>
        <p:spPr bwMode="auto">
          <a:xfrm>
            <a:off x="1208088" y="3573463"/>
            <a:ext cx="7561262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800" dirty="0">
                <a:latin typeface="新細明體" pitchFamily="18" charset="-120"/>
                <a:ea typeface="Arial Unicode MS" pitchFamily="34" charset="-120"/>
                <a:cs typeface="Arial Unicode MS" pitchFamily="34" charset="-120"/>
              </a:rPr>
              <a:t>◎</a:t>
            </a:r>
            <a:r>
              <a:rPr lang="zh-TW" altLang="en-US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入學測驗中心網站可：</a:t>
            </a:r>
            <a:endParaRPr lang="en-US" altLang="zh-TW" sz="28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r>
              <a:rPr lang="en-US" altLang="zh-TW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 </a:t>
            </a:r>
            <a:r>
              <a:rPr lang="zh-TW" altLang="en-US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下載統一入學測驗簡章</a:t>
            </a:r>
            <a:endParaRPr lang="en-US" altLang="zh-TW" sz="28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r>
              <a:rPr lang="zh-TW" altLang="en-US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 下載統一入學測驗各考科考試範圍</a:t>
            </a:r>
            <a:endParaRPr lang="en-US" altLang="zh-TW" sz="28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r>
              <a:rPr lang="zh-TW" altLang="en-US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 下載統一入學測驗歷屆試題及解答</a:t>
            </a:r>
            <a:endParaRPr lang="en-US" altLang="zh-TW" sz="28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r>
              <a:rPr lang="zh-TW" altLang="en-US" sz="2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 統一入學測驗成績單線上申請</a:t>
            </a:r>
            <a:endParaRPr lang="zh-TW" altLang="en-US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3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fld id="{F84FC164-D29C-43C6-9008-07A12CF23AE7}" type="slidenum">
              <a:rPr lang="zh-TW" altLang="en-US" sz="1300" smtClean="0">
                <a:solidFill>
                  <a:srgbClr val="898989"/>
                </a:solidFill>
              </a:rPr>
              <a:pPr/>
              <a:t>2</a:t>
            </a:fld>
            <a:endParaRPr lang="en-US" altLang="zh-TW" sz="1300">
              <a:solidFill>
                <a:srgbClr val="898989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620713"/>
            <a:ext cx="8367713" cy="608012"/>
          </a:xfrm>
        </p:spPr>
        <p:txBody>
          <a:bodyPr lIns="91440" tIns="45720" rIns="91440" bIns="45720"/>
          <a:lstStyle/>
          <a:p>
            <a:pPr eaLnBrk="1" hangingPunct="1"/>
            <a:r>
              <a:rPr lang="zh-TW" altLang="en-US" sz="3600" b="1" dirty="0">
                <a:solidFill>
                  <a:srgbClr val="000000"/>
                </a:solidFill>
                <a:ea typeface="Arial Unicode MS" pitchFamily="34" charset="-120"/>
                <a:cs typeface="Arial Unicode MS" pitchFamily="34" charset="-120"/>
              </a:rPr>
              <a:t>統一入學測驗重要事項</a:t>
            </a:r>
            <a:br>
              <a:rPr lang="zh-TW" altLang="en-US" sz="3600" b="1" dirty="0">
                <a:solidFill>
                  <a:srgbClr val="000000"/>
                </a:solidFill>
                <a:ea typeface="Arial Unicode MS" pitchFamily="34" charset="-120"/>
                <a:cs typeface="Arial Unicode MS" pitchFamily="34" charset="-120"/>
              </a:rPr>
            </a:br>
            <a:endParaRPr kumimoji="1" lang="zh-TW" altLang="en-US" sz="16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graphicFrame>
        <p:nvGraphicFramePr>
          <p:cNvPr id="59619" name="Group 2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42918"/>
              </p:ext>
            </p:extLst>
          </p:nvPr>
        </p:nvGraphicFramePr>
        <p:xfrm>
          <a:off x="1928813" y="2133600"/>
          <a:ext cx="6553200" cy="3960813"/>
        </p:xfrm>
        <a:graphic>
          <a:graphicData uri="http://schemas.openxmlformats.org/drawingml/2006/table">
            <a:tbl>
              <a:tblPr/>
              <a:tblGrid>
                <a:gridCol w="216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0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日期</a:t>
                      </a:r>
                      <a:endParaRPr kumimoji="0" lang="zh-TW" altLang="zh-TW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二技 </a:t>
                      </a: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測驗簡章取得方式 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自行至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財團法人技專校院入學測驗中心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網站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(https://www.tcte.edu.tw)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下載簡章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報名日期 、繳費日期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114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11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26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星期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三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)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至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12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星期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三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報名方式 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個別網路報名</a:t>
                      </a:r>
                      <a:endParaRPr kumimoji="0" lang="en-US" alt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寄發准考證日期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115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18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星期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三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測驗日期 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115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4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26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星期日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寄發成績單日期 </a:t>
                      </a:r>
                    </a:p>
                  </a:txBody>
                  <a:tcPr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115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5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14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日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星期</a:t>
                      </a:r>
                      <a:r>
                        <a:rPr kumimoji="0" lang="zh-TW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四</a:t>
                      </a:r>
                      <a:r>
                        <a:rPr kumimoji="0" lang="en-US" altLang="zh-TW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Times New Roman" pitchFamily="18" charset="0"/>
                        </a:rPr>
                        <a:t>)</a:t>
                      </a:r>
                      <a:endParaRPr kumimoji="0" lang="zh-TW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Times New Roman" pitchFamily="18" charset="0"/>
                      </a:endParaRPr>
                    </a:p>
                  </a:txBody>
                  <a:tcPr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126" name="Rectangle 2"/>
          <p:cNvSpPr>
            <a:spLocks noChangeArrowheads="1"/>
          </p:cNvSpPr>
          <p:nvPr/>
        </p:nvSpPr>
        <p:spPr bwMode="auto">
          <a:xfrm>
            <a:off x="488950" y="1268413"/>
            <a:ext cx="8856663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57263"/>
            <a:r>
              <a:rPr kumimoji="0" lang="zh-TW" altLang="en-US" sz="4000" b="1" dirty="0">
                <a:solidFill>
                  <a:srgbClr val="000000"/>
                </a:solidFill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kumimoji="0" lang="en-US" altLang="en-US" sz="2000" b="1" dirty="0">
                <a:latin typeface="Calibri" pitchFamily="34" charset="0"/>
              </a:rPr>
              <a:t>★</a:t>
            </a:r>
            <a:r>
              <a:rPr lang="zh-TW" altLang="en-US" sz="1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考生至「</a:t>
            </a:r>
            <a:r>
              <a:rPr lang="en-US" altLang="zh-TW" sz="1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115</a:t>
            </a:r>
            <a:r>
              <a:rPr lang="zh-TW" altLang="en-US" sz="18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二技申請入學招生網路平台」網站→查詢所欲就讀學校之招生方式及成績採計方式，再決定是否報考統一入學測驗</a:t>
            </a:r>
            <a:r>
              <a:rPr lang="en-US" altLang="zh-TW" sz="14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</a:t>
            </a:r>
            <a:r>
              <a:rPr lang="zh-TW" altLang="en-US" sz="14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查詢網址：</a:t>
            </a:r>
            <a:r>
              <a:rPr lang="en-US" altLang="zh-TW" sz="1400" dirty="0">
                <a:latin typeface="Calibri" pitchFamily="34" charset="0"/>
              </a:rPr>
              <a:t> </a:t>
            </a:r>
            <a:r>
              <a:rPr lang="en-US" altLang="zh-TW" sz="1400" kern="100" dirty="0">
                <a:effectLst/>
                <a:latin typeface="Times New Roman" panose="02020603050405020304" pitchFamily="18" charset="0"/>
                <a:ea typeface="標楷體" panose="03000509000000000000" pitchFamily="65" charset="-120"/>
              </a:rPr>
              <a:t>https://ent20.jctv.ntut.edu.tw/tapply)</a:t>
            </a:r>
            <a:endParaRPr lang="zh-TW" altLang="en-US" sz="14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3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fld id="{10E2799E-CDC1-472C-9DA9-BA7F8453E03E}" type="slidenum">
              <a:rPr lang="zh-TW" altLang="en-US" sz="1300" smtClean="0">
                <a:solidFill>
                  <a:srgbClr val="898989"/>
                </a:solidFill>
              </a:rPr>
              <a:pPr/>
              <a:t>3</a:t>
            </a:fld>
            <a:endParaRPr lang="en-US" altLang="zh-TW" sz="1300">
              <a:solidFill>
                <a:srgbClr val="898989"/>
              </a:solidFill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685800" y="22860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defTabSz="957263"/>
            <a:r>
              <a:rPr kumimoji="0" lang="zh-TW" altLang="en-US" sz="3600" b="1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考試群</a:t>
            </a:r>
            <a:r>
              <a:rPr kumimoji="0" lang="en-US" altLang="zh-TW" sz="3600" b="1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</a:t>
            </a:r>
            <a:r>
              <a:rPr kumimoji="0" lang="zh-TW" altLang="en-US" sz="3600" b="1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類</a:t>
            </a:r>
            <a:r>
              <a:rPr kumimoji="0" lang="en-US" altLang="zh-TW" sz="3600" b="1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)</a:t>
            </a:r>
            <a:r>
              <a:rPr kumimoji="0" lang="zh-TW" altLang="en-US" sz="3600" b="1">
                <a:solidFill>
                  <a:srgbClr val="000000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、報名費</a:t>
            </a:r>
            <a:endParaRPr kumimoji="0" lang="zh-TW" altLang="en-US" sz="3600" b="1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1208088" y="1268413"/>
            <a:ext cx="84582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81000" indent="-3810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zh-TW" altLang="en-US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二技考試類別</a:t>
            </a:r>
            <a:endParaRPr kumimoji="0" lang="zh-TW" altLang="en-US" sz="2100" b="1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marL="381000" indent="-381000">
              <a:spcBef>
                <a:spcPct val="20000"/>
              </a:spcBef>
              <a:buFont typeface="Wingdings" pitchFamily="2" charset="2"/>
              <a:buNone/>
            </a:pPr>
            <a:r>
              <a:rPr kumimoji="0" lang="zh-TW" altLang="en-US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 2" pitchFamily="18" charset="2"/>
              </a:rPr>
              <a:t>◎ 共分</a:t>
            </a:r>
            <a:r>
              <a:rPr kumimoji="0" lang="en-US" altLang="zh-TW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 2" pitchFamily="18" charset="2"/>
              </a:rPr>
              <a:t>2</a:t>
            </a:r>
            <a:r>
              <a:rPr kumimoji="0" lang="zh-TW" altLang="en-US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 2" pitchFamily="18" charset="2"/>
              </a:rPr>
              <a:t>類別，考生限擇一類別報考</a:t>
            </a:r>
          </a:p>
        </p:txBody>
      </p:sp>
      <p:graphicFrame>
        <p:nvGraphicFramePr>
          <p:cNvPr id="285820" name="Group 124"/>
          <p:cNvGraphicFramePr>
            <a:graphicFrameLocks noGrp="1"/>
          </p:cNvGraphicFramePr>
          <p:nvPr/>
        </p:nvGraphicFramePr>
        <p:xfrm>
          <a:off x="1639888" y="2205038"/>
          <a:ext cx="7975600" cy="1035050"/>
        </p:xfrm>
        <a:graphic>
          <a:graphicData uri="http://schemas.openxmlformats.org/drawingml/2006/table">
            <a:tbl>
              <a:tblPr/>
              <a:tblGrid>
                <a:gridCol w="1006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3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5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9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代碼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類別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代碼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類別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5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01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護理類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共同類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187" name="Group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89628"/>
              </p:ext>
            </p:extLst>
          </p:nvPr>
        </p:nvGraphicFramePr>
        <p:xfrm>
          <a:off x="1568450" y="4365625"/>
          <a:ext cx="7975600" cy="1728788"/>
        </p:xfrm>
        <a:graphic>
          <a:graphicData uri="http://schemas.openxmlformats.org/drawingml/2006/table">
            <a:tbl>
              <a:tblPr/>
              <a:tblGrid>
                <a:gridCol w="158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43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代碼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一般考生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中低收入戶考生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低收入戶考生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2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01 </a:t>
                      </a: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護理類</a:t>
                      </a:r>
                      <a:endParaRPr kumimoji="0" lang="en-US" altLang="zh-TW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1,000</a:t>
                      </a: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400</a:t>
                      </a:r>
                      <a:r>
                        <a:rPr kumimoji="0" lang="zh-TW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全免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8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02 </a:t>
                      </a: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共同類</a:t>
                      </a:r>
                      <a:endParaRPr kumimoji="0" lang="en-US" altLang="zh-TW" sz="21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0"/>
                        <a:ea typeface="Arial Unicode MS" pitchFamily="34" charset="-120"/>
                        <a:cs typeface="Arial Unicode MS" pitchFamily="34" charset="-12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33400" indent="-533400"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600</a:t>
                      </a: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zh-TW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240</a:t>
                      </a:r>
                      <a:r>
                        <a:rPr kumimoji="0" lang="zh-TW" altLang="en-US" sz="2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元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30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5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1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900">
                          <a:solidFill>
                            <a:schemeClr val="tx1"/>
                          </a:solidFill>
                          <a:latin typeface="Calibri" pitchFamily="34" charset="0"/>
                          <a:ea typeface="新細明體" pitchFamily="18" charset="-12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zh-TW" altLang="en-US" sz="21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0"/>
                          <a:ea typeface="Arial Unicode MS" pitchFamily="34" charset="-120"/>
                          <a:cs typeface="Arial Unicode MS" pitchFamily="34" charset="-120"/>
                        </a:rPr>
                        <a:t>全免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164" name="Rectangle 3"/>
          <p:cNvSpPr>
            <a:spLocks noChangeArrowheads="1"/>
          </p:cNvSpPr>
          <p:nvPr/>
        </p:nvSpPr>
        <p:spPr bwMode="auto">
          <a:xfrm>
            <a:off x="1208088" y="3500438"/>
            <a:ext cx="8458200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81000" indent="-3810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zh-TW" altLang="en-US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二技報名費</a:t>
            </a:r>
            <a:endParaRPr kumimoji="0" lang="zh-TW" altLang="en-US" sz="2100" b="1">
              <a:solidFill>
                <a:srgbClr val="000000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marL="381000" indent="-381000">
              <a:spcBef>
                <a:spcPct val="20000"/>
              </a:spcBef>
              <a:buFont typeface="Wingdings" pitchFamily="2" charset="2"/>
              <a:buNone/>
            </a:pPr>
            <a:r>
              <a:rPr kumimoji="0" lang="zh-TW" altLang="en-US" sz="2100" b="1">
                <a:latin typeface="Arial Unicode MS" pitchFamily="34" charset="-120"/>
                <a:ea typeface="Arial Unicode MS" pitchFamily="34" charset="-120"/>
                <a:cs typeface="Arial Unicode MS" pitchFamily="34" charset="-120"/>
                <a:sym typeface="Wingdings 2" pitchFamily="18" charset="2"/>
              </a:rPr>
              <a:t>◎ 依不同報考類別及身分繳費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34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sz="25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defTabSz="957263" eaLnBrk="0" fontAlgn="base" hangingPunct="0">
              <a:spcAft>
                <a:spcPct val="0"/>
              </a:spcAft>
              <a:buFont typeface="Arial" charset="0"/>
              <a:buChar char="»"/>
              <a:defRPr sz="2100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fld id="{3DFD970E-283A-4B40-A9FD-E6ACC573444B}" type="slidenum">
              <a:rPr lang="zh-TW" altLang="en-US" sz="1300" smtClean="0">
                <a:solidFill>
                  <a:srgbClr val="898989"/>
                </a:solidFill>
              </a:rPr>
              <a:pPr/>
              <a:t>4</a:t>
            </a:fld>
            <a:endParaRPr lang="en-US" altLang="zh-TW" sz="1300">
              <a:solidFill>
                <a:srgbClr val="898989"/>
              </a:solidFill>
            </a:endParaRPr>
          </a:p>
        </p:txBody>
      </p:sp>
      <p:sp>
        <p:nvSpPr>
          <p:cNvPr id="6147" name="標題 1"/>
          <p:cNvSpPr>
            <a:spLocks noGrp="1"/>
          </p:cNvSpPr>
          <p:nvPr>
            <p:ph type="ctrTitle" idx="4294967295"/>
          </p:nvPr>
        </p:nvSpPr>
        <p:spPr>
          <a:xfrm>
            <a:off x="669925" y="369095"/>
            <a:ext cx="8420100" cy="1008062"/>
          </a:xfrm>
        </p:spPr>
        <p:txBody>
          <a:bodyPr/>
          <a:lstStyle/>
          <a:p>
            <a:pPr eaLnBrk="1" hangingPunct="1"/>
            <a:r>
              <a:rPr lang="en-US" altLang="zh-TW" dirty="0" err="1">
                <a:ea typeface="Arial Unicode MS" pitchFamily="34" charset="-120"/>
                <a:cs typeface="Arial Unicode MS" pitchFamily="34" charset="-120"/>
              </a:rPr>
              <a:t>報名方式說明</a:t>
            </a:r>
            <a:endParaRPr lang="zh-TW" altLang="en-US" dirty="0"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2432050" y="1268760"/>
            <a:ext cx="3097014" cy="93627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考生備妥</a:t>
            </a:r>
            <a:r>
              <a:rPr lang="en-US" altLang="zh-TW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(1)</a:t>
            </a:r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個人數位相片電子檔</a:t>
            </a:r>
          </a:p>
          <a:p>
            <a:pPr algn="ctr" defTabSz="957263"/>
            <a:r>
              <a:rPr lang="en-US" altLang="zh-TW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(2)</a:t>
            </a:r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身分證正面數位檔</a:t>
            </a:r>
            <a:endParaRPr lang="en-US" altLang="zh-TW" sz="14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algn="ctr" defTabSz="957263"/>
            <a:r>
              <a:rPr lang="en-US" altLang="zh-TW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(3)</a:t>
            </a:r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報名費</a:t>
            </a:r>
            <a:endParaRPr lang="en-US" altLang="zh-TW" sz="14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algn="ctr" defTabSz="957263"/>
            <a:r>
              <a:rPr lang="en-US" altLang="zh-TW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(4)</a:t>
            </a:r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中低或低收入戶證明文件數位檔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432050" y="2781300"/>
            <a:ext cx="2447925" cy="5762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上網登錄報名資料</a:t>
            </a:r>
          </a:p>
          <a:p>
            <a:pPr algn="ctr" defTabSz="957263"/>
            <a:r>
              <a:rPr lang="en-US" altLang="zh-TW" sz="14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https://www.tcte.edu.tw</a:t>
            </a:r>
            <a:endParaRPr lang="zh-TW" altLang="en-US" sz="1400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2432050" y="3933825"/>
            <a:ext cx="2447925" cy="5762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>
                <a:ea typeface="Arial Unicode MS" pitchFamily="34" charset="-120"/>
                <a:cs typeface="Arial Unicode MS" pitchFamily="34" charset="-120"/>
              </a:rPr>
              <a:t>登錄完成可取得網路</a:t>
            </a:r>
          </a:p>
          <a:p>
            <a:pPr algn="ctr" defTabSz="957263"/>
            <a:r>
              <a:rPr lang="zh-TW" altLang="en-US" sz="1400" b="1">
                <a:ea typeface="Arial Unicode MS" pitchFamily="34" charset="-120"/>
                <a:cs typeface="Arial Unicode MS" pitchFamily="34" charset="-120"/>
              </a:rPr>
              <a:t>報名專用之繳費單</a:t>
            </a:r>
          </a:p>
        </p:txBody>
      </p:sp>
      <p:sp>
        <p:nvSpPr>
          <p:cNvPr id="6151" name="Rectangle 5"/>
          <p:cNvSpPr>
            <a:spLocks noChangeArrowheads="1"/>
          </p:cNvSpPr>
          <p:nvPr/>
        </p:nvSpPr>
        <p:spPr bwMode="auto">
          <a:xfrm>
            <a:off x="1784648" y="5013325"/>
            <a:ext cx="2015827" cy="5762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持繳費單至便利商店、金</a:t>
            </a:r>
            <a:endParaRPr lang="en-US" altLang="zh-TW" sz="1400" b="1" dirty="0"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  <a:p>
            <a:pPr algn="ctr" defTabSz="957263"/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融機構或</a:t>
            </a:r>
            <a:r>
              <a:rPr lang="en-US" altLang="zh-TW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ATM </a:t>
            </a:r>
            <a:r>
              <a:rPr lang="zh-TW" altLang="en-US" sz="14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進行繳費</a:t>
            </a:r>
          </a:p>
        </p:txBody>
      </p:sp>
      <p:sp>
        <p:nvSpPr>
          <p:cNvPr id="6152" name="Rectangle 5"/>
          <p:cNvSpPr>
            <a:spLocks noChangeArrowheads="1"/>
          </p:cNvSpPr>
          <p:nvPr/>
        </p:nvSpPr>
        <p:spPr bwMode="auto">
          <a:xfrm>
            <a:off x="4448175" y="5013325"/>
            <a:ext cx="1871663" cy="5762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>
                <a:ea typeface="Arial Unicode MS" pitchFamily="34" charset="-120"/>
                <a:cs typeface="Arial Unicode MS" pitchFamily="34" charset="-120"/>
              </a:rPr>
              <a:t>重新上網查</a:t>
            </a:r>
          </a:p>
          <a:p>
            <a:pPr algn="ctr" defTabSz="957263"/>
            <a:r>
              <a:rPr lang="zh-TW" altLang="en-US" sz="1400" b="1">
                <a:ea typeface="Arial Unicode MS" pitchFamily="34" charset="-120"/>
                <a:cs typeface="Arial Unicode MS" pitchFamily="34" charset="-120"/>
              </a:rPr>
              <a:t>詢繳費及報名狀況</a:t>
            </a:r>
          </a:p>
        </p:txBody>
      </p:sp>
      <p:sp>
        <p:nvSpPr>
          <p:cNvPr id="6153" name="Rectangle 5"/>
          <p:cNvSpPr>
            <a:spLocks noChangeArrowheads="1"/>
          </p:cNvSpPr>
          <p:nvPr/>
        </p:nvSpPr>
        <p:spPr bwMode="auto">
          <a:xfrm>
            <a:off x="6969125" y="5013325"/>
            <a:ext cx="1727200" cy="5762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5784" tIns="47892" rIns="95784" bIns="47892" anchor="ctr"/>
          <a:lstStyle/>
          <a:p>
            <a:pPr algn="ctr" defTabSz="957263"/>
            <a:r>
              <a:rPr lang="zh-TW" altLang="en-US" sz="1400" b="1">
                <a:ea typeface="Arial Unicode MS" pitchFamily="34" charset="-120"/>
                <a:cs typeface="Arial Unicode MS" pitchFamily="34" charset="-120"/>
              </a:rPr>
              <a:t>完成網路報名程序</a:t>
            </a:r>
          </a:p>
        </p:txBody>
      </p:sp>
      <p:sp>
        <p:nvSpPr>
          <p:cNvPr id="6154" name="AutoShape 14"/>
          <p:cNvSpPr>
            <a:spLocks noChangeArrowheads="1"/>
          </p:cNvSpPr>
          <p:nvPr/>
        </p:nvSpPr>
        <p:spPr bwMode="auto">
          <a:xfrm rot="5400000">
            <a:off x="3188494" y="2385219"/>
            <a:ext cx="504825" cy="287337"/>
          </a:xfrm>
          <a:prstGeom prst="rightArrow">
            <a:avLst>
              <a:gd name="adj1" fmla="val 50278"/>
              <a:gd name="adj2" fmla="val 90757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5" name="AutoShape 15"/>
          <p:cNvSpPr>
            <a:spLocks noChangeArrowheads="1"/>
          </p:cNvSpPr>
          <p:nvPr/>
        </p:nvSpPr>
        <p:spPr bwMode="auto">
          <a:xfrm rot="5400000">
            <a:off x="3188494" y="3537744"/>
            <a:ext cx="504825" cy="287337"/>
          </a:xfrm>
          <a:prstGeom prst="rightArrow">
            <a:avLst>
              <a:gd name="adj1" fmla="val 50278"/>
              <a:gd name="adj2" fmla="val 90757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6" name="AutoShape 16"/>
          <p:cNvSpPr>
            <a:spLocks noChangeArrowheads="1"/>
          </p:cNvSpPr>
          <p:nvPr/>
        </p:nvSpPr>
        <p:spPr bwMode="auto">
          <a:xfrm rot="5400000">
            <a:off x="3188494" y="4617244"/>
            <a:ext cx="504825" cy="287337"/>
          </a:xfrm>
          <a:prstGeom prst="rightArrow">
            <a:avLst>
              <a:gd name="adj1" fmla="val 50278"/>
              <a:gd name="adj2" fmla="val 90757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7" name="AutoShape 17"/>
          <p:cNvSpPr>
            <a:spLocks noChangeArrowheads="1"/>
          </p:cNvSpPr>
          <p:nvPr/>
        </p:nvSpPr>
        <p:spPr bwMode="auto">
          <a:xfrm>
            <a:off x="3873500" y="5157788"/>
            <a:ext cx="504825" cy="287337"/>
          </a:xfrm>
          <a:prstGeom prst="rightArrow">
            <a:avLst>
              <a:gd name="adj1" fmla="val 50278"/>
              <a:gd name="adj2" fmla="val 90757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8" name="AutoShape 18"/>
          <p:cNvSpPr>
            <a:spLocks noChangeArrowheads="1"/>
          </p:cNvSpPr>
          <p:nvPr/>
        </p:nvSpPr>
        <p:spPr bwMode="auto">
          <a:xfrm>
            <a:off x="6392863" y="5157788"/>
            <a:ext cx="504825" cy="287337"/>
          </a:xfrm>
          <a:prstGeom prst="rightArrow">
            <a:avLst>
              <a:gd name="adj1" fmla="val 50278"/>
              <a:gd name="adj2" fmla="val 90757"/>
            </a:avLst>
          </a:prstGeom>
          <a:solidFill>
            <a:srgbClr val="FF00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59" name="標題 1"/>
          <p:cNvSpPr>
            <a:spLocks/>
          </p:cNvSpPr>
          <p:nvPr/>
        </p:nvSpPr>
        <p:spPr bwMode="auto">
          <a:xfrm>
            <a:off x="273050" y="5849938"/>
            <a:ext cx="9432925" cy="747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84" tIns="47892" rIns="95784" bIns="47892" anchor="ctr"/>
          <a:lstStyle/>
          <a:p>
            <a:pPr defTabSz="957263" eaLnBrk="0" hangingPunct="0"/>
            <a:r>
              <a:rPr kumimoji="0" lang="en-US" altLang="zh-TW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註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：一、</a:t>
            </a:r>
            <a:r>
              <a:rPr kumimoji="0" lang="en-US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「低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收</a:t>
            </a:r>
            <a:r>
              <a:rPr kumimoji="0" lang="en-US" altLang="en-US" sz="1200" b="1" dirty="0" err="1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或中低收入戶身分」之考生</a:t>
            </a:r>
            <a:r>
              <a:rPr kumimoji="0" lang="en-US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，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報名期限內提送者得減免費用，若</a:t>
            </a:r>
            <a:r>
              <a:rPr kumimoji="0" lang="en-US" altLang="en-US" sz="1200" b="1" dirty="0" err="1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報名期限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後補繳者應於</a:t>
            </a:r>
            <a:r>
              <a:rPr kumimoji="0" lang="en-US" altLang="zh-TW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4/24</a:t>
            </a:r>
            <a:r>
              <a:rPr kumimoji="0" lang="en-US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以限時掛號郵寄至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入學測驗</a:t>
            </a:r>
            <a:r>
              <a:rPr kumimoji="0" lang="en-US" altLang="en-US" sz="1200" b="1" dirty="0" err="1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中心，並於信封上註明</a:t>
            </a:r>
            <a:r>
              <a:rPr kumimoji="0" lang="en-US" altLang="en-US" sz="12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“</a:t>
            </a:r>
            <a:r>
              <a:rPr kumimoji="0" lang="zh-TW" altLang="en-US" sz="12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申請二技統測報名費退費</a:t>
            </a:r>
            <a:r>
              <a:rPr kumimoji="0" lang="en-US" altLang="en-US" sz="1200" b="1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”</a:t>
            </a:r>
            <a:r>
              <a:rPr kumimoji="0" lang="en-US" altLang="en-US" sz="1200" b="1" dirty="0" err="1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等字樣</a:t>
            </a: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。</a:t>
            </a:r>
            <a:b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</a:br>
            <a:r>
              <a:rPr kumimoji="0" lang="zh-TW" altLang="en-US" sz="1200" b="1" dirty="0">
                <a:latin typeface="Calibri" pitchFamily="34" charset="0"/>
                <a:ea typeface="Arial Unicode MS" pitchFamily="34" charset="-120"/>
                <a:cs typeface="Arial Unicode MS" pitchFamily="34" charset="-120"/>
              </a:rPr>
              <a:t>二、「身心障礙」之考生，下載填妥「身心障礙及重大傷病考生應考服務申請表」，連同證明文件影印本，於報名時限時掛號寄送入學測驗中心。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499</Words>
  <Application>Microsoft Office PowerPoint</Application>
  <PresentationFormat>A4 紙張 (210x297 公釐)</PresentationFormat>
  <Paragraphs>73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Arial Unicode MS</vt:lpstr>
      <vt:lpstr>新細明體</vt:lpstr>
      <vt:lpstr>Arial</vt:lpstr>
      <vt:lpstr>Calibri</vt:lpstr>
      <vt:lpstr>Times New Roman</vt:lpstr>
      <vt:lpstr>Wingdings</vt:lpstr>
      <vt:lpstr>Office 佈景主題</vt:lpstr>
      <vt:lpstr>115學年度二技統一入學測驗簡介</vt:lpstr>
      <vt:lpstr>統一入學測驗重要事項 </vt:lpstr>
      <vt:lpstr>PowerPoint 簡報</vt:lpstr>
      <vt:lpstr>報名方式說明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Yukan</dc:creator>
  <cp:lastModifiedBy>User</cp:lastModifiedBy>
  <cp:revision>181</cp:revision>
  <cp:lastPrinted>2015-11-28T02:25:52Z</cp:lastPrinted>
  <dcterms:created xsi:type="dcterms:W3CDTF">2012-11-12T01:20:18Z</dcterms:created>
  <dcterms:modified xsi:type="dcterms:W3CDTF">2025-10-29T06:31:51Z</dcterms:modified>
</cp:coreProperties>
</file>