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1c00ced83bcf4ce2" /><Relationship Type="http://schemas.openxmlformats.org/officeDocument/2006/relationships/extended-properties" Target="/docProps/app.xml" Id="Rd804c4612c9e4330" /><Relationship Type="http://schemas.openxmlformats.org/officeDocument/2006/relationships/officeDocument" Target="/ppt/presentation.xml" Id="R6eb6954ff8ea4858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fad84ac55286498c"/>
  </p:sldMasterIdLst>
  <p:notesMasterIdLst>
    <p:notesMasterId xmlns:r="http://schemas.openxmlformats.org/officeDocument/2006/relationships" r:id="R2fd2bbf0713e426e"/>
  </p:notesMasterIdLst>
  <p:sldIdLst>
    <p:sldId xmlns:r="http://schemas.openxmlformats.org/officeDocument/2006/relationships" id="256" r:id="Rb61b6dbb0e3e4cca"/>
  </p:sldIdLst>
  <p:sldSz cx="18288000" cy="10287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5249bb99f7d74d14" /><Relationship Type="http://schemas.openxmlformats.org/officeDocument/2006/relationships/slideMaster" Target="/ppt/slideMasters/slideMaster1.xml" Id="Rfad84ac55286498c" /><Relationship Type="http://schemas.openxmlformats.org/officeDocument/2006/relationships/notesMaster" Target="/ppt/notesMasters/notesMaster1.xml" Id="R2fd2bbf0713e426e" /><Relationship Type="http://schemas.openxmlformats.org/officeDocument/2006/relationships/presProps" Target="/ppt/presProps.xml" Id="Rf5a9f83437d24601" /><Relationship Type="http://schemas.openxmlformats.org/officeDocument/2006/relationships/tableStyles" Target="/ppt/tableStyles.xml" Id="R938762bba52b4686" /><Relationship Type="http://schemas.openxmlformats.org/officeDocument/2006/relationships/slide" Target="/ppt/slides/slide1.xml" Id="Rb61b6dbb0e3e4cca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ec1b9ed51256450e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1e25f47155464b9d" /><Relationship Type="http://schemas.openxmlformats.org/officeDocument/2006/relationships/notesMaster" Target="/ppt/notesMasters/notesMaster1.xml" Id="Rb69c6ee8e07146c7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User-provided source deck: 計畫宣傳一頁PPT 16-9.pptx (program description, official logos, QR code).</a:t>
            </a:r>
          </a:p>
          <a:p xmlns:a="http://schemas.openxmlformats.org/drawingml/2006/main">
            <a:r>
              <a:t>- User-provided application deadline copy in this conversation.</a:t>
            </a:r>
          </a:p>
          <a:p xmlns:a="http://schemas.openxmlformats.org/drawingml/2006/main">
            <a:r>
              <a:t>- Background illustration generated specifically for this poster.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70e890b1bf4f4a4d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836107515c624145" /><Relationship Type="http://schemas.openxmlformats.org/officeDocument/2006/relationships/slideLayout" Target="/ppt/slideLayouts/slideLayout1.xml" Id="Rc39dc88aa8b741bf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c39dc88aa8b741bf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325a243b7ac4557" /><Relationship Type="http://schemas.openxmlformats.org/officeDocument/2006/relationships/image" Target="/ppt/media/image.png" Id="Rf0f702b7e8b24524" /><Relationship Type="http://schemas.openxmlformats.org/officeDocument/2006/relationships/image" Target="/ppt/media/image.jpeg" Id="Rebee6e18f70c4459" /><Relationship Type="http://schemas.openxmlformats.org/officeDocument/2006/relationships/image" Target="/ppt/media/image2.png" Id="Rb013df486e534ea2" /><Relationship Type="http://schemas.openxmlformats.org/officeDocument/2006/relationships/image" Target="/ppt/media/image3.png" Id="R3ffaf207fcfe498d" /><Relationship Type="http://schemas.openxmlformats.org/officeDocument/2006/relationships/image" Target="/ppt/media/image4.png" Id="R8988b7796aae4c71" /><Relationship Type="http://schemas.openxmlformats.org/officeDocument/2006/relationships/image" Target="/ppt/media/image5.png" Id="Raab0631b03a94d2d" /><Relationship Type="http://schemas.openxmlformats.org/officeDocument/2006/relationships/image" Target="/ppt/media/image6.png" Id="Ra6a9d44da8494397" /><Relationship Type="http://schemas.openxmlformats.org/officeDocument/2006/relationships/notesSlide" Target="/ppt/notesSlides/notesSlide1.xml" Id="R45c878a8d47a454a" /></Relationships>
</file>

<file path=ppt/slides/slide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31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0f702b7e8b24524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8288000" cy="10287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A8E0D2F-5745-49CB-A568-876EFF10B4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514350"/>
            <a:ext cx="3143250" cy="5905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5E6D3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D67FC54-A088-4F3C-BE0E-0FBBFE525B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581025"/>
            <a:ext cx="26479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800" b="1">
                <a:solidFill>
                  <a:srgbClr val="6B0F18"/>
                </a:solidFill>
              </a:defRPr>
            </a:pPr>
            <a:r>
              <a:rPr sz="1800" b="1">
                <a:solidFill>
                  <a:srgbClr val="6B0F18"/>
                </a:solidFill>
              </a:rPr>
              <a:t>STSS 2027–2028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5F91957-45AF-49AD-A1CC-6CC9337AC6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257300"/>
            <a:ext cx="98107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875" b="0">
                <a:solidFill>
                  <a:srgbClr val="EBCDB3"/>
                </a:solidFill>
              </a:defRPr>
            </a:pPr>
            <a:r>
              <a:rPr sz="1875" b="0">
                <a:solidFill>
                  <a:srgbClr val="EBCDB3"/>
                </a:solidFill>
              </a:rPr>
              <a:t>臺灣－史丹佛人文社會科學領域人才培育計畫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9ED7205-77CE-473D-A7FB-E99EAC4E35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2038350"/>
            <a:ext cx="9525000" cy="1828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4950" b="1">
                <a:solidFill>
                  <a:srgbClr val="FFF8EF"/>
                </a:solidFill>
              </a:defRPr>
            </a:pPr>
            <a:r>
              <a:rPr sz="4950" b="1">
                <a:solidFill>
                  <a:srgbClr val="FFF8EF"/>
                </a:solidFill>
              </a:rPr>
              <a:t>走進史丹佛，</a:t>
            </a:r>
          </a:p>
          <a:p xmlns:a="http://schemas.openxmlformats.org/drawingml/2006/main">
            <a:pPr algn="l">
              <a:defRPr sz="4950" b="1">
                <a:solidFill>
                  <a:srgbClr val="FFF8EF"/>
                </a:solidFill>
              </a:defRPr>
            </a:pPr>
            <a:r>
              <a:rPr sz="4950" b="1">
                <a:solidFill>
                  <a:srgbClr val="FFF8EF"/>
                </a:solidFill>
              </a:rPr>
              <a:t>讓研究與世界交會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C3D7A28-A24D-4F62-8595-857C43A272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4067175"/>
            <a:ext cx="85725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F3B79C"/>
                </a:solidFill>
              </a:defRPr>
            </a:pPr>
            <a:r>
              <a:rPr sz="2100" b="1">
                <a:solidFill>
                  <a:srgbClr val="F3B79C"/>
                </a:solidFill>
              </a:rPr>
              <a:t>2027–2028 人才甄選｜線上申請開放中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911D6DB-FF00-407B-BC6A-5107B345C2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4686300"/>
            <a:ext cx="9239250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F7EDE4"/>
                </a:solidFill>
              </a:defRPr>
            </a:pPr>
            <a:r>
              <a:rPr sz="1800" b="0">
                <a:solidFill>
                  <a:srgbClr val="F7EDE4"/>
                </a:solidFill>
              </a:rPr>
              <a:t>與美國史丹佛大學行為科學高等研究中心（CASBS）合作，</a:t>
            </a:r>
          </a:p>
          <a:p xmlns:a="http://schemas.openxmlformats.org/drawingml/2006/main">
            <a:pPr algn="l">
              <a:defRPr sz="1800" b="0">
                <a:solidFill>
                  <a:srgbClr val="F7EDE4"/>
                </a:solidFill>
              </a:defRPr>
            </a:pPr>
            <a:r>
              <a:rPr sz="1800" b="0">
                <a:solidFill>
                  <a:srgbClr val="F7EDE4"/>
                </a:solidFill>
              </a:rPr>
              <a:t>每年甄選 1 位人文社會科學領域人才，赴美進行 9 個月學術研究交流。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69BB498-65B8-4AC1-B825-992631738C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962650"/>
            <a:ext cx="4572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650" b="1">
                <a:solidFill>
                  <a:srgbClr val="F5A184"/>
                </a:solidFill>
              </a:defRPr>
            </a:pPr>
            <a:r>
              <a:rPr sz="1650" b="1">
                <a:solidFill>
                  <a:srgbClr val="F5A184"/>
                </a:solidFill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1A00EA8-B737-490C-884C-94446F9277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95400" y="5962650"/>
            <a:ext cx="23431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8EF"/>
                </a:solidFill>
              </a:defRPr>
            </a:pPr>
            <a:r>
              <a:rPr sz="1500" b="1">
                <a:solidFill>
                  <a:srgbClr val="FFF8EF"/>
                </a:solidFill>
              </a:rPr>
              <a:t>閱讀報名簡章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B56B31D-3F07-4662-AE1B-C885CD2E17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29050" y="5962650"/>
            <a:ext cx="4572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650" b="1">
                <a:solidFill>
                  <a:srgbClr val="F5A184"/>
                </a:solidFill>
              </a:defRPr>
            </a:pPr>
            <a:r>
              <a:rPr sz="1650" b="1">
                <a:solidFill>
                  <a:srgbClr val="F5A184"/>
                </a:solidFill>
              </a:rPr>
              <a:t>02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1ED42E9-9F13-4B47-9800-12623E692A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43400" y="5962650"/>
            <a:ext cx="23431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8EF"/>
                </a:solidFill>
              </a:defRPr>
            </a:pPr>
            <a:r>
              <a:rPr sz="1500" b="1">
                <a:solidFill>
                  <a:srgbClr val="FFF8EF"/>
                </a:solidFill>
              </a:rPr>
              <a:t>線上填寫並上傳資料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FB70429-8303-4221-A8E5-C13EB59DB6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77050" y="5962650"/>
            <a:ext cx="4572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650" b="1">
                <a:solidFill>
                  <a:srgbClr val="F5A184"/>
                </a:solidFill>
              </a:defRPr>
            </a:pPr>
            <a:r>
              <a:rPr sz="1650" b="1">
                <a:solidFill>
                  <a:srgbClr val="F5A184"/>
                </a:solidFill>
              </a:rPr>
              <a:t>03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37D80B5-0C07-482D-A0B9-EFC1B1AAE9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91400" y="5962650"/>
            <a:ext cx="23431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8EF"/>
                </a:solidFill>
              </a:defRPr>
            </a:pPr>
            <a:r>
              <a:rPr sz="1500" b="1">
                <a:solidFill>
                  <a:srgbClr val="FFF8EF"/>
                </a:solidFill>
              </a:rPr>
              <a:t>截止前完成送出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70900A8-743D-4467-B837-C0D11DD430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6610350"/>
            <a:ext cx="85725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D9BFAE"/>
                </a:solidFill>
              </a:defRPr>
            </a:pPr>
            <a:r>
              <a:rPr sz="1500" b="0">
                <a:solidFill>
                  <a:srgbClr val="D9BFAE"/>
                </a:solidFill>
              </a:rPr>
              <a:t>申請資格及方式請見報名簡章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4590ECA-EEE0-4321-9A17-F00BF58FFE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63300" y="1257300"/>
            <a:ext cx="6191250" cy="7429500"/>
          </a:xfrm>
          <a:prstGeom xmlns:a="http://schemas.openxmlformats.org/drawingml/2006/main" prst="roundRect">
            <a:avLst>
              <a:gd name="adj" fmla="val 5231"/>
            </a:avLst>
          </a:prstGeom>
          <a:solidFill xmlns:a="http://schemas.openxmlformats.org/drawingml/2006/main">
            <a:srgbClr val="FFF8E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C590812-BF1C-47ED-A816-DEA42784B4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715750" y="1771650"/>
            <a:ext cx="4953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9F654F"/>
                </a:solidFill>
              </a:defRPr>
            </a:pPr>
            <a:r>
              <a:rPr sz="1350" b="1">
                <a:solidFill>
                  <a:srgbClr val="9F654F"/>
                </a:solidFill>
              </a:rPr>
              <a:t>APPLICATION DEADLINE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D84EA07-3CFF-401D-9B2E-BF0A606416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715750" y="2190750"/>
            <a:ext cx="4953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2100" b="1">
                <a:solidFill>
                  <a:srgbClr val="6B0F18"/>
                </a:solidFill>
              </a:defRPr>
            </a:pPr>
            <a:r>
              <a:rPr sz="2100" b="1">
                <a:solidFill>
                  <a:srgbClr val="6B0F18"/>
                </a:solidFill>
              </a:rPr>
              <a:t>申請截止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55EC78E-55B7-4523-8644-37EF93FD23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715750" y="2647950"/>
            <a:ext cx="495300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6450" b="1">
                <a:solidFill>
                  <a:srgbClr val="6B0F18"/>
                </a:solidFill>
              </a:defRPr>
            </a:pPr>
            <a:r>
              <a:rPr sz="6450" b="1">
                <a:solidFill>
                  <a:srgbClr val="6B0F18"/>
                </a:solidFill>
              </a:rPr>
              <a:t>10.23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4C95CF2-272C-465D-8F0D-76C6E2CA78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715750" y="3810000"/>
            <a:ext cx="4953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725" b="1">
                <a:solidFill>
                  <a:srgbClr val="9F654F"/>
                </a:solidFill>
              </a:defRPr>
            </a:pPr>
            <a:r>
              <a:rPr sz="1725" b="1">
                <a:solidFill>
                  <a:srgbClr val="9F654F"/>
                </a:solidFill>
              </a:rPr>
              <a:t>民國 115 年｜星期五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7300067-25AE-4260-B32F-CDFAB79F78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096750" y="4438650"/>
            <a:ext cx="4191000" cy="6096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6B0F1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6BFB611-1E8B-47B3-B50D-EDEF26CDA2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287250" y="4514850"/>
            <a:ext cx="3810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2025" b="1">
                <a:solidFill>
                  <a:srgbClr val="FFF8EF"/>
                </a:solidFill>
              </a:defRPr>
            </a:pPr>
            <a:r>
              <a:rPr sz="2025" b="1">
                <a:solidFill>
                  <a:srgbClr val="FFF8EF"/>
                </a:solidFill>
              </a:rPr>
              <a:t>中午 12:00 截止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4645E3E0-6AC3-43E1-8DDD-AD97432C96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858625" y="5257800"/>
            <a:ext cx="4667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350" b="0">
                <a:solidFill>
                  <a:srgbClr val="7B6258"/>
                </a:solidFill>
              </a:defRPr>
            </a:pPr>
            <a:r>
              <a:rPr sz="1350" b="0">
                <a:solidFill>
                  <a:srgbClr val="7B6258"/>
                </a:solidFill>
              </a:rPr>
              <a:t>逾期上傳，或繳交文件不符合本案要求者，恕不受理。</a:t>
            </a:r>
          </a:p>
        </p:txBody>
      </p:sp>
      <p:pic>
        <p:nvPicPr>
          <p:cNvPr id="5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bee6e18f70c4459"/>
          <a:stretch xmlns:a="http://schemas.openxmlformats.org/drawingml/2006/main"/>
        </p:blipFill>
        <p:spPr>
          <a:xfrm xmlns:a="http://schemas.openxmlformats.org/drawingml/2006/main">
            <a:off x="13144500" y="6019800"/>
            <a:ext cx="1733550" cy="1733550"/>
          </a:xfrm>
          <a:prstGeom xmlns:a="http://schemas.openxmlformats.org/drawingml/2006/main" prst="roundRect">
            <a:avLst>
              <a:gd name="adj" fmla="val 6593"/>
            </a:avLst>
          </a:prstGeom>
        </p:spPr>
      </p:pic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AF87C676-05AF-43C1-9A82-CD337A42F1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811000" y="7848600"/>
            <a:ext cx="47625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6B0F18"/>
                </a:solidFill>
              </a:defRPr>
            </a:pPr>
            <a:r>
              <a:rPr sz="1350" b="1">
                <a:solidFill>
                  <a:srgbClr val="6B0F18"/>
                </a:solidFill>
              </a:rPr>
              <a:t>掃描 QR Code｜立即查看簡章與報名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689FBEEC-17A7-4813-B1C7-8D5432F1C9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8934450"/>
            <a:ext cx="9715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EBCDB3"/>
                </a:solidFill>
              </a:defRPr>
            </a:pPr>
            <a:r>
              <a:rPr sz="1275" b="0">
                <a:solidFill>
                  <a:srgbClr val="EBCDB3"/>
                </a:solidFill>
              </a:rPr>
              <a:t>stss@niar.org.tw   ·   exp.stpi.narl.org.tw/project/stss/index</a:t>
            </a:r>
          </a:p>
        </p:txBody>
      </p:sp>
      <p:pic>
        <p:nvPicPr>
          <p:cNvPr id="5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013df486e534ea2"/>
          <a:stretch xmlns:a="http://schemas.openxmlformats.org/drawingml/2006/main"/>
        </p:blipFill>
        <p:spPr>
          <a:xfrm xmlns:a="http://schemas.openxmlformats.org/drawingml/2006/main">
            <a:off x="982078" y="9467850"/>
            <a:ext cx="2264945" cy="457200"/>
          </a:xfrm>
          <a:prstGeom xmlns:a="http://schemas.openxmlformats.org/drawingml/2006/main" prst="rect">
            <a:avLst/>
          </a:prstGeom>
        </p:spPr>
      </p:pic>
      <p:pic>
        <p:nvPicPr>
          <p:cNvPr id="5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ffaf207fcfe498d"/>
          <a:stretch xmlns:a="http://schemas.openxmlformats.org/drawingml/2006/main"/>
        </p:blipFill>
        <p:spPr>
          <a:xfrm xmlns:a="http://schemas.openxmlformats.org/drawingml/2006/main">
            <a:off x="3714750" y="9510713"/>
            <a:ext cx="3143250" cy="371475"/>
          </a:xfrm>
          <a:prstGeom xmlns:a="http://schemas.openxmlformats.org/drawingml/2006/main" prst="rect">
            <a:avLst/>
          </a:prstGeom>
        </p:spPr>
      </p:pic>
      <p:pic>
        <p:nvPicPr>
          <p:cNvPr id="5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988b7796aae4c71"/>
          <a:stretch xmlns:a="http://schemas.openxmlformats.org/drawingml/2006/main"/>
        </p:blipFill>
        <p:spPr>
          <a:xfrm xmlns:a="http://schemas.openxmlformats.org/drawingml/2006/main">
            <a:off x="7181850" y="9356271"/>
            <a:ext cx="609600" cy="642257"/>
          </a:xfrm>
          <a:prstGeom xmlns:a="http://schemas.openxmlformats.org/drawingml/2006/main" prst="rect">
            <a:avLst/>
          </a:prstGeom>
        </p:spPr>
      </p:pic>
      <p:pic>
        <p:nvPicPr>
          <p:cNvPr id="5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ab0631b03a94d2d"/>
          <a:stretch xmlns:a="http://schemas.openxmlformats.org/drawingml/2006/main"/>
        </p:blipFill>
        <p:spPr>
          <a:xfrm xmlns:a="http://schemas.openxmlformats.org/drawingml/2006/main">
            <a:off x="8065022" y="9382125"/>
            <a:ext cx="614905" cy="647700"/>
          </a:xfrm>
          <a:prstGeom xmlns:a="http://schemas.openxmlformats.org/drawingml/2006/main" prst="rect">
            <a:avLst/>
          </a:prstGeom>
        </p:spPr>
      </p:pic>
      <p:pic>
        <p:nvPicPr>
          <p:cNvPr id="6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6a9d44da8494397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8288000" cy="10287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7923385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2026-08-31T03:16:04.1500000Z</dcterms:created>
  <dcterms:modified xsi:type="dcterms:W3CDTF">2026-08-31T03:16:04.1500000Z</dcterms:modified>
</coreProperties>
</file>